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Action1.xml" ContentType="application/vnd.ms-office.inkAction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66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E9FF"/>
    <a:srgbClr val="E1A52D"/>
    <a:srgbClr val="0730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1254"/>
    <p:restoredTop sz="78230"/>
  </p:normalViewPr>
  <p:slideViewPr>
    <p:cSldViewPr snapToGrid="0" snapToObjects="1">
      <p:cViewPr varScale="1">
        <p:scale>
          <a:sx n="95" d="100"/>
          <a:sy n="95" d="100"/>
        </p:scale>
        <p:origin x="4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119" d="100"/>
          <a:sy n="119" d="100"/>
        </p:scale>
        <p:origin x="505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B4C9A-8023-2D40-A6E6-BD016CB1E7D6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A876C-D639-D148-8687-D84C95E04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173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T" type="integer" max="2.14748E9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2-15T05:54:12.7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0639">
    <iact:property name="dataType"/>
    <iact:actionData xml:id="d0">
      <inkml:trace xmlns:inkml="http://www.w3.org/2003/InkML" xml:id="stk0" contextRef="#ctx0" brushRef="#br0">8800 15799 24575 0,'0'0'0'183</inkml:trace>
    </iact:actionData>
  </iact:action>
  <iact:action type="add" startTime="11684">
    <iact:property name="dataType"/>
    <iact:actionData xml:id="d1">
      <inkml:trace xmlns:inkml="http://www.w3.org/2003/InkML" xml:id="stk1" contextRef="#ctx0" brushRef="#br0">8758 14673 24575 0,'0'0'0'176</inkml:trace>
    </iact:actionData>
  </iact:action>
  <iact:action type="add" startTime="12909">
    <iact:property name="dataType"/>
    <iact:actionData xml:id="d2">
      <inkml:trace xmlns:inkml="http://www.w3.org/2003/InkML" xml:id="stk2" contextRef="#ctx0" brushRef="#br0">8967 8754 24575 0,'0'0'0'144</inkml:trace>
    </iact:actionData>
  </iact:action>
  <iact:action type="add" startTime="15845">
    <iact:property name="dataType"/>
    <iact:actionData xml:id="d3">
      <inkml:trace xmlns:inkml="http://www.w3.org/2003/InkML" xml:id="stk3" contextRef="#ctx0" brushRef="#br0">14597 10796 24575 0,'0'0'0'103</inkml:trace>
    </iact:actionData>
  </iact:action>
  <iact:action type="add" startTime="16694">
    <iact:property name="dataType"/>
    <iact:actionData xml:id="d4">
      <inkml:trace xmlns:inkml="http://www.w3.org/2003/InkML" xml:id="stk4" contextRef="#ctx0" brushRef="#br0">14389 9629 24575 0,'0'0'0'135</inkml:trace>
    </iact:actionData>
  </iact:action>
  <iact:action type="add" startTime="17959">
    <iact:property name="dataType"/>
    <iact:actionData xml:id="d5">
      <inkml:trace xmlns:inkml="http://www.w3.org/2003/InkML" xml:id="stk5" contextRef="#ctx0" brushRef="#br0">14806 5711 24575 0,'0'0'0'111</inkml:trace>
    </iact:actionData>
  </iact:action>
  <iact:action type="add" startTime="20122">
    <iact:property name="dataType"/>
    <iact:actionData xml:id="d6">
      <inkml:trace xmlns:inkml="http://www.w3.org/2003/InkML" xml:id="stk6" contextRef="#ctx0" brushRef="#br0">19978 13756 24575 0,'0'0'0'175</inkml:trace>
    </iact:actionData>
  </iact:action>
  <iact:action type="add" startTime="20927">
    <iact:property name="dataType"/>
    <iact:actionData xml:id="d7">
      <inkml:trace xmlns:inkml="http://www.w3.org/2003/InkML" xml:id="stk7" contextRef="#ctx0" brushRef="#br0">20019 12756 24575 0,'0'0'0'111</inkml:trace>
    </iact:actionData>
  </iact:action>
  <iact:action type="add" startTime="21856">
    <iact:property name="dataType"/>
    <iact:actionData xml:id="d8">
      <inkml:trace xmlns:inkml="http://www.w3.org/2003/InkML" xml:id="stk8" contextRef="#ctx0" brushRef="#br0">20436 11922 24575 0,'0'0'0'127</inkml:trace>
    </iact:actionData>
  </iact:action>
  <iact:action type="add" startTime="24363">
    <iact:property name="dataType"/>
    <iact:actionData xml:id="d9">
      <inkml:trace xmlns:inkml="http://www.w3.org/2003/InkML" xml:id="stk9" contextRef="#ctx0" brushRef="#br0">25650 7753 24575 0,'0'0'0'135</inkml:trace>
    </iact:actionData>
  </iact:action>
  <iact:action type="add" startTime="25224">
    <iact:property name="dataType"/>
    <iact:actionData xml:id="d10">
      <inkml:trace xmlns:inkml="http://www.w3.org/2003/InkML" xml:id="stk10" contextRef="#ctx0" brushRef="#br0">25567 6753 24575 0,'0'0'0'104</inkml:trace>
    </iact:actionData>
  </iact:action>
  <iact:action type="add" startTime="26161">
    <iact:property name="dataType"/>
    <iact:actionData xml:id="d11">
      <inkml:trace xmlns:inkml="http://www.w3.org/2003/InkML" xml:id="stk11" contextRef="#ctx0" brushRef="#br0">25525 4794 24575 0,'0'0'0'127</inkml:trace>
    </iact:actionData>
  </iact:action>
</iact:action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E7BA9C-C13B-C941-82A5-2AA33B4473CE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3CE1D9-36F2-B84D-A38F-999A8359D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6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505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5967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161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786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90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27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1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225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654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367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736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155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6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98364" cy="6858000"/>
          </a:xfrm>
          <a:prstGeom prst="rect">
            <a:avLst/>
          </a:prstGeom>
        </p:spPr>
      </p:pic>
      <p:sp>
        <p:nvSpPr>
          <p:cNvPr id="14" name="Freeform 13"/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927" y="758283"/>
            <a:ext cx="4767239" cy="47700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807" y="5751174"/>
            <a:ext cx="2485668" cy="766064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68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0"/>
            <a:ext cx="5198364" cy="6858000"/>
          </a:xfrm>
          <a:prstGeom prst="rect">
            <a:avLst/>
          </a:prstGeom>
        </p:spPr>
      </p:pic>
      <p:sp>
        <p:nvSpPr>
          <p:cNvPr id="13" name="Freeform 12"/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807" y="5751174"/>
            <a:ext cx="2485668" cy="766064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4D3F32-4423-4145-9CD9-5EB9DA0DCB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6958"/>
            <a:ext cx="12192000" cy="68586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0A7727-4462-8942-AB48-B71038DE4E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214BB9-F84D-6F44-81C5-7C420DBA434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0"/>
            <a:ext cx="5198364" cy="6858000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FACEABAF-0636-7E41-9409-025AC7F9BE6F}"/>
              </a:ext>
            </a:extLst>
          </p:cNvPr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8CD983-FE08-F44A-A7D1-D4FF1DA56B5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263" y="6052848"/>
            <a:ext cx="1987188" cy="61243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1E44FC7-C83B-0D4C-AA11-87BF3EF40DA1}"/>
              </a:ext>
            </a:extLst>
          </p:cNvPr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C9686-D927-5044-BEB7-31718992B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118CFE-BD95-0E49-8595-D6AC4F4C078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525C06-7B28-F84B-B6DF-72F35317E67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9CEB8D-B9A4-7249-A618-1FFCB6E3C71A}" type="datetime1">
              <a:rPr lang="en-US" smtClean="0"/>
              <a:pPr/>
              <a:t>12/15/20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4C075EC-9917-254A-B858-BD457CFA2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2267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68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98364" cy="6858000"/>
          </a:xfrm>
          <a:prstGeom prst="rect">
            <a:avLst/>
          </a:prstGeom>
        </p:spPr>
      </p:pic>
      <p:sp>
        <p:nvSpPr>
          <p:cNvPr id="13" name="Freeform 12"/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589782"/>
            <a:ext cx="9144000" cy="1088528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78310"/>
            <a:ext cx="9144000" cy="1035407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700" y="2166290"/>
            <a:ext cx="2491740" cy="24140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C01B3-EA4D-144B-B2F9-039945D70569}" type="datetime1">
              <a:rPr lang="en-US" smtClean="0"/>
              <a:t>12/15/20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344B-EC26-5744-AC76-D8CA586C9B04}" type="datetime1">
              <a:rPr lang="en-US" smtClean="0"/>
              <a:t>12/15/20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F515-9089-4647-A15F-41AF70C5A341}" type="datetime1">
              <a:rPr lang="en-US" smtClean="0"/>
              <a:t>12/15/20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4F18E-BC0A-FA47-B948-E7696B7A692B}" type="datetime1">
              <a:rPr lang="en-US" smtClean="0"/>
              <a:t>12/15/20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F258AA9-B821-064F-B0D1-72D48677BD6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6958"/>
            <a:ext cx="12192000" cy="68586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E071C4-07EC-7342-96B3-74D6F930600B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7E6E52-1882-7C40-BAFD-5318C3620C4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0"/>
            <a:ext cx="5198364" cy="6858000"/>
          </a:xfrm>
          <a:prstGeom prst="rect">
            <a:avLst/>
          </a:prstGeom>
        </p:spPr>
      </p:pic>
      <p:sp>
        <p:nvSpPr>
          <p:cNvPr id="16" name="Freeform 15">
            <a:extLst>
              <a:ext uri="{FF2B5EF4-FFF2-40B4-BE49-F238E27FC236}">
                <a16:creationId xmlns:a16="http://schemas.microsoft.com/office/drawing/2014/main" id="{BB789F94-5F95-7A44-B723-3D0ED79F278D}"/>
              </a:ext>
            </a:extLst>
          </p:cNvPr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B56E0D0-A35D-B047-B995-A87A7882B28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263" y="6052848"/>
            <a:ext cx="1987188" cy="61243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1B6D6C3-3E7C-8D43-9DB8-11925FE74EE1}"/>
              </a:ext>
            </a:extLst>
          </p:cNvPr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59805" y="6244525"/>
            <a:ext cx="77579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244525"/>
            <a:ext cx="12216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79CEB8D-B9A4-7249-A618-1FFCB6E3C71A}" type="datetime1">
              <a:rPr lang="en-US" smtClean="0"/>
              <a:pPr/>
              <a:t>12/15/20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8ADD57-E8E8-6F45-AC05-E272920E2EB0}"/>
              </a:ext>
            </a:extLst>
          </p:cNvPr>
          <p:cNvSpPr txBox="1"/>
          <p:nvPr userDrawn="1"/>
        </p:nvSpPr>
        <p:spPr>
          <a:xfrm>
            <a:off x="149629" y="6244525"/>
            <a:ext cx="688571" cy="36512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fld id="{479BDA1F-085D-3742-BB72-CE0249E0F669}" type="slidenum">
              <a:rPr lang="en-US" sz="10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4" r:id="rId3"/>
    <p:sldLayoutId id="2147483663" r:id="rId4"/>
    <p:sldLayoutId id="2147483662" r:id="rId5"/>
    <p:sldLayoutId id="2147483652" r:id="rId6"/>
    <p:sldLayoutId id="2147483654" r:id="rId7"/>
    <p:sldLayoutId id="2147483655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400" b="1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bg1">
              <a:lumMod val="8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bg1">
              <a:lumMod val="8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7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7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5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6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9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microsoft.com/office/2011/relationships/inkAction" Target="../ink/inkAction1.xml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9573A57-D8C8-9A45-92AB-9F7C028B99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082" y="575832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3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4"/>
    </mc:Choice>
    <mc:Fallback xmlns="">
      <p:transition spd="slow" advTm="4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GROUPS BASED ON GPA</a:t>
            </a:r>
          </a:p>
        </p:txBody>
      </p:sp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7386946D-AC16-5F4A-93C0-4815F3012F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2944" y="1379913"/>
            <a:ext cx="7772205" cy="458862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ED3D515-CD1B-0C4E-A24F-5EF785FC65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493" y="587440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305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95"/>
    </mc:Choice>
    <mc:Fallback xmlns="">
      <p:transition spd="slow" advTm="22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GROUPS BASED ON EXPERIENCE</a:t>
            </a:r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DB26BF18-5DB6-9A4C-9A1F-C5E3F4BD1D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246" y="1558907"/>
            <a:ext cx="7776281" cy="457588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3CE455E-7D71-D444-81B2-7D4DBEA14C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4293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06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557"/>
    </mc:Choice>
    <mc:Fallback xmlns="">
      <p:transition spd="slow" advTm="19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GROUPS BASED ON ACADEMIC BACKGROUND</a:t>
            </a:r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DE052FC7-4861-4B4A-8F9E-5EC1FC7C97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5643" y="1568469"/>
            <a:ext cx="7780713" cy="463282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42351F1-A430-C94C-8F44-FF4F043B29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2722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30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21"/>
    </mc:Choice>
    <mc:Fallback xmlns="">
      <p:transition spd="slow" advTm="171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BEF562-DB42-664E-BC31-4521F7772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754"/>
            <a:ext cx="10515600" cy="4351338"/>
          </a:xfrm>
        </p:spPr>
        <p:txBody>
          <a:bodyPr/>
          <a:lstStyle/>
          <a:p>
            <a:r>
              <a:rPr lang="en-US" dirty="0"/>
              <a:t>Assumptions on factors leading to success in making groups</a:t>
            </a:r>
          </a:p>
          <a:p>
            <a:r>
              <a:rPr lang="en-US" dirty="0"/>
              <a:t>Randomly generated dataset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C2710E6-9C00-C84D-A8CB-90ADEBAC29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294" y="587813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95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06"/>
    </mc:Choice>
    <mc:Fallback xmlns="">
      <p:transition spd="slow" advTm="24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EF70C7-DE0D-2F43-BA52-5B33FFAADC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DBB2C9D-A9E6-BC45-9130-DD2D27402F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Kent.edu</a:t>
            </a: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DE77B92-640A-8445-9C74-50499D00E4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000" y="590091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41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90"/>
    </mc:Choice>
    <mc:Fallback xmlns="">
      <p:transition spd="slow" advTm="12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C339EF-66DA-EF44-AE21-EF3805B83F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26529"/>
            <a:ext cx="9144000" cy="2387600"/>
          </a:xfrm>
        </p:spPr>
        <p:txBody>
          <a:bodyPr/>
          <a:lstStyle/>
          <a:p>
            <a:r>
              <a:rPr lang="en-US" dirty="0"/>
              <a:t>Quantitative Management Modeling</a:t>
            </a:r>
            <a:br>
              <a:rPr lang="en-US" dirty="0"/>
            </a:br>
            <a:r>
              <a:rPr lang="en-US" dirty="0"/>
              <a:t>Final Exam 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753CC30-CEC5-5043-B107-DC6C2DF468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Presented by</a:t>
            </a:r>
          </a:p>
          <a:p>
            <a:r>
              <a:rPr lang="en-US" dirty="0"/>
              <a:t>Rakhee </a:t>
            </a:r>
            <a:r>
              <a:rPr lang="en-US" dirty="0" err="1"/>
              <a:t>Moolchandani</a:t>
            </a:r>
            <a:endParaRPr lang="en-US" dirty="0"/>
          </a:p>
          <a:p>
            <a:r>
              <a:rPr lang="en-US" dirty="0" err="1"/>
              <a:t>rmoolcha@kent.edu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88AFD11-1AEA-E640-85C7-CC7FD7EAB3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977" y="591969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14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5"/>
    </mc:Choice>
    <mc:Fallback xmlns="">
      <p:transition spd="slow" advTm="8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BEF562-DB42-664E-BC31-4521F7772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754"/>
            <a:ext cx="10515600" cy="4351338"/>
          </a:xfrm>
        </p:spPr>
        <p:txBody>
          <a:bodyPr/>
          <a:lstStyle/>
          <a:p>
            <a:r>
              <a:rPr lang="en-US" dirty="0"/>
              <a:t>The goal of the assignment is to form 4 groups.</a:t>
            </a:r>
          </a:p>
          <a:p>
            <a:r>
              <a:rPr lang="en-US" dirty="0"/>
              <a:t>Each group must have no less or no more than three students. </a:t>
            </a:r>
          </a:p>
          <a:p>
            <a:r>
              <a:rPr lang="en-US" dirty="0"/>
              <a:t>The objective is to maximize the chance that each group will do well on a class project. 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844C71D5-DC9A-B24C-B5B0-B16A0182D84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4000" y="5864692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277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52"/>
    </mc:Choice>
    <mc:Fallback xmlns="">
      <p:transition spd="slow" advTm="24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BEF562-DB42-664E-BC31-4521F7772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754"/>
            <a:ext cx="10515600" cy="4351338"/>
          </a:xfrm>
        </p:spPr>
        <p:txBody>
          <a:bodyPr/>
          <a:lstStyle/>
          <a:p>
            <a:r>
              <a:rPr lang="en-US" dirty="0"/>
              <a:t>Create four groups for the final assignment of Quantitative Management Modeling Class.</a:t>
            </a:r>
          </a:p>
          <a:p>
            <a:r>
              <a:rPr lang="en-US" dirty="0"/>
              <a:t>There are 12 students in the class.</a:t>
            </a:r>
          </a:p>
          <a:p>
            <a:r>
              <a:rPr lang="en-US" dirty="0"/>
              <a:t>Create no more that 4 groups with 3 students in each group.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AA489EC-7518-CB45-91C1-8AF5236136B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6989" y="5864692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968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65"/>
    </mc:Choice>
    <mc:Fallback xmlns="">
      <p:transition spd="slow" advTm="20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CHOICE OF FACTORS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BEF562-DB42-664E-BC31-4521F7772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9754"/>
            <a:ext cx="10515600" cy="4351338"/>
          </a:xfrm>
        </p:spPr>
        <p:txBody>
          <a:bodyPr/>
          <a:lstStyle/>
          <a:p>
            <a:r>
              <a:rPr lang="en-US" dirty="0"/>
              <a:t>GPA of all the students</a:t>
            </a:r>
          </a:p>
          <a:p>
            <a:r>
              <a:rPr lang="en-US" dirty="0"/>
              <a:t>Previous Academic Background</a:t>
            </a:r>
          </a:p>
          <a:p>
            <a:r>
              <a:rPr lang="en-US" dirty="0"/>
              <a:t>Any relative Work Experience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6AD8549-C396-D94C-AFA3-D4C30ADB8C2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7106" y="5864692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53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15"/>
    </mc:Choice>
    <mc:Fallback xmlns="">
      <p:transition spd="slow" advTm="32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4" y="358927"/>
            <a:ext cx="11044518" cy="1325563"/>
          </a:xfrm>
        </p:spPr>
        <p:txBody>
          <a:bodyPr/>
          <a:lstStyle/>
          <a:p>
            <a:r>
              <a:rPr lang="en-US" dirty="0"/>
              <a:t>MEASURES AND DATA COLLECTION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C4F2F6E-FEE5-0E46-96CE-F2D87426FE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3032392"/>
              </p:ext>
            </p:extLst>
          </p:nvPr>
        </p:nvGraphicFramePr>
        <p:xfrm>
          <a:off x="1896035" y="1690688"/>
          <a:ext cx="7486608" cy="4145603"/>
        </p:xfrm>
        <a:graphic>
          <a:graphicData uri="http://schemas.openxmlformats.org/drawingml/2006/table">
            <a:tbl>
              <a:tblPr firstRow="1" bandRow="1">
                <a:tableStyleId>{327F97BB-C833-4FB7-BDE5-3F7075034690}</a:tableStyleId>
              </a:tblPr>
              <a:tblGrid>
                <a:gridCol w="2495536">
                  <a:extLst>
                    <a:ext uri="{9D8B030D-6E8A-4147-A177-3AD203B41FA5}">
                      <a16:colId xmlns:a16="http://schemas.microsoft.com/office/drawing/2014/main" val="2747639"/>
                    </a:ext>
                  </a:extLst>
                </a:gridCol>
                <a:gridCol w="2495536">
                  <a:extLst>
                    <a:ext uri="{9D8B030D-6E8A-4147-A177-3AD203B41FA5}">
                      <a16:colId xmlns:a16="http://schemas.microsoft.com/office/drawing/2014/main" val="903132246"/>
                    </a:ext>
                  </a:extLst>
                </a:gridCol>
                <a:gridCol w="2495536">
                  <a:extLst>
                    <a:ext uri="{9D8B030D-6E8A-4147-A177-3AD203B41FA5}">
                      <a16:colId xmlns:a16="http://schemas.microsoft.com/office/drawing/2014/main" val="3727573766"/>
                    </a:ext>
                  </a:extLst>
                </a:gridCol>
              </a:tblGrid>
              <a:tr h="430891">
                <a:tc>
                  <a:txBody>
                    <a:bodyPr/>
                    <a:lstStyle/>
                    <a:p>
                      <a:pPr algn="ctr"/>
                      <a:r>
                        <a:rPr lang="en-US" sz="2400" b="1" kern="12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Factors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9050" cap="flat" cmpd="sng" algn="ctr">
                      <a:noFill/>
                      <a:prstDash val="solid"/>
                      <a:miter lim="8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Measurements</a:t>
                      </a:r>
                      <a:endParaRPr lang="en-US" sz="2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9050" cap="flat" cmpd="sng" algn="ctr">
                      <a:noFill/>
                      <a:prstDash val="solid"/>
                      <a:miter lim="8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Data Collection</a:t>
                      </a:r>
                      <a:endParaRPr lang="en-US" sz="2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9050" cap="flat" cmpd="sng" algn="ctr">
                      <a:noFill/>
                      <a:prstDash val="solid"/>
                      <a:miter lim="800000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7845814"/>
                  </a:ext>
                </a:extLst>
              </a:tr>
              <a:tr h="70590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Grade Point Average (GPA)</a:t>
                      </a:r>
                      <a:endParaRPr lang="en-US" sz="2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miter lim="800000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Student’s Undergraduate degree GPA</a:t>
                      </a:r>
                      <a:endParaRPr lang="en-US" sz="2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noFill/>
                      <a:prstDash val="solid"/>
                      <a:miter lim="800000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Graduate Admission Office</a:t>
                      </a:r>
                    </a:p>
                    <a:p>
                      <a:pPr algn="ctr"/>
                      <a:endParaRPr lang="en-US" sz="2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9050" cap="flat" cmpd="sng" algn="ctr">
                      <a:noFill/>
                      <a:prstDash val="solid"/>
                      <a:miter lim="800000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8357943"/>
                  </a:ext>
                </a:extLst>
              </a:tr>
              <a:tr h="100843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Academic Background</a:t>
                      </a:r>
                      <a:endParaRPr lang="en-US" sz="2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Undergraduate degree (Technical or Non-Technical)</a:t>
                      </a:r>
                      <a:endParaRPr lang="en-US" sz="2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Graduate Admission Office </a:t>
                      </a:r>
                      <a:endParaRPr lang="en-US" sz="2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2789410"/>
                  </a:ext>
                </a:extLst>
              </a:tr>
              <a:tr h="131096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Experience</a:t>
                      </a:r>
                      <a:endParaRPr lang="en-US" sz="2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miter lim="800000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Relative Work Experience</a:t>
                      </a:r>
                      <a:endParaRPr lang="en-US" sz="2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miter lim="800000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Graduate Admission Office </a:t>
                      </a:r>
                      <a:endParaRPr lang="en-US" sz="2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miter lim="8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0684092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C27372A-6ECA-DA47-8773-A591CB49B58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5384" y="5946588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539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21"/>
    </mc:Choice>
    <mc:Fallback xmlns="">
      <p:transition spd="slow" advTm="46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769" y="230124"/>
            <a:ext cx="10515600" cy="1325563"/>
          </a:xfrm>
        </p:spPr>
        <p:txBody>
          <a:bodyPr/>
          <a:lstStyle/>
          <a:p>
            <a:r>
              <a:rPr lang="en-US" dirty="0"/>
              <a:t> DATA (GENERATED RANDOMLY)</a:t>
            </a:r>
          </a:p>
        </p:txBody>
      </p:sp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8DBF8500-AE17-FE4E-9D42-CD1765940A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3614133"/>
              </p:ext>
            </p:extLst>
          </p:nvPr>
        </p:nvGraphicFramePr>
        <p:xfrm>
          <a:off x="2012534" y="1555687"/>
          <a:ext cx="7806252" cy="4341885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1951563">
                  <a:extLst>
                    <a:ext uri="{9D8B030D-6E8A-4147-A177-3AD203B41FA5}">
                      <a16:colId xmlns:a16="http://schemas.microsoft.com/office/drawing/2014/main" val="3631449726"/>
                    </a:ext>
                  </a:extLst>
                </a:gridCol>
                <a:gridCol w="1951563">
                  <a:extLst>
                    <a:ext uri="{9D8B030D-6E8A-4147-A177-3AD203B41FA5}">
                      <a16:colId xmlns:a16="http://schemas.microsoft.com/office/drawing/2014/main" val="2221579960"/>
                    </a:ext>
                  </a:extLst>
                </a:gridCol>
                <a:gridCol w="1951563">
                  <a:extLst>
                    <a:ext uri="{9D8B030D-6E8A-4147-A177-3AD203B41FA5}">
                      <a16:colId xmlns:a16="http://schemas.microsoft.com/office/drawing/2014/main" val="2597356547"/>
                    </a:ext>
                  </a:extLst>
                </a:gridCol>
                <a:gridCol w="1951563">
                  <a:extLst>
                    <a:ext uri="{9D8B030D-6E8A-4147-A177-3AD203B41FA5}">
                      <a16:colId xmlns:a16="http://schemas.microsoft.com/office/drawing/2014/main" val="1606416714"/>
                    </a:ext>
                  </a:extLst>
                </a:gridCol>
              </a:tblGrid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Student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r>
                        <a:rPr lang="en-US" sz="1800" b="1" u="none" strike="noStrike" kern="1200" dirty="0">
                          <a:solidFill>
                            <a:schemeClr val="bg1"/>
                          </a:solidFill>
                          <a:effectLst/>
                        </a:rPr>
                        <a:t>GPA (4)</a:t>
                      </a:r>
                      <a:endParaRPr lang="en-US" sz="1800" b="1" u="none" strike="noStrike" kern="12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r>
                        <a:rPr lang="en-US" sz="1800" b="1" u="none" strike="noStrike" kern="1200" dirty="0">
                          <a:solidFill>
                            <a:schemeClr val="bg1"/>
                          </a:solidFill>
                          <a:effectLst/>
                        </a:rPr>
                        <a:t>Experience(in years) </a:t>
                      </a:r>
                      <a:endParaRPr lang="en-US" sz="1800" b="1" u="none" strike="noStrike" kern="1200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Academic Background (.6/.4)</a:t>
                      </a:r>
                      <a:endParaRPr lang="en-US" sz="18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6128571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3.80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0.6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5543365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3.81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0.6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1871692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3.18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03309332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3.57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0.6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02206086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3.65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02589399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3.17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0.6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79759273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3.42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0.6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88351275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3.13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3137556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3.89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1278904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3.91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0.6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41457449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  <a:endParaRPr lang="en-US" sz="18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3.25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01418529"/>
                  </a:ext>
                </a:extLst>
              </a:tr>
              <a:tr h="31531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bg1"/>
                          </a:solidFill>
                          <a:effectLst/>
                        </a:rPr>
                        <a:t>3.85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0.4</a:t>
                      </a:r>
                      <a:endParaRPr lang="en-US" sz="18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7195463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5A2CA24-8A4F-4446-B0B5-28F16751A80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3969" y="5815076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4139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17"/>
    </mc:Choice>
    <mc:Fallback xmlns="">
      <p:transition spd="slow" advTm="26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3860B-9B18-C940-B332-AAFE0154E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US" sz="2400" dirty="0"/>
              <a:t>Objective Function:</a:t>
            </a:r>
            <a:br>
              <a:rPr lang="en-US" sz="2400" dirty="0"/>
            </a:br>
            <a:r>
              <a:rPr lang="en-US" sz="2000" dirty="0"/>
              <a:t>Maximize the GPA factor.</a:t>
            </a:r>
            <a:br>
              <a:rPr lang="en-US" dirty="0"/>
            </a:b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061518-CD9C-0C48-8159-A4C457546D4F}"/>
              </a:ext>
            </a:extLst>
          </p:cNvPr>
          <p:cNvSpPr txBox="1">
            <a:spLocks/>
          </p:cNvSpPr>
          <p:nvPr/>
        </p:nvSpPr>
        <p:spPr>
          <a:xfrm>
            <a:off x="838200" y="19286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400" dirty="0"/>
              <a:t>Decision Variables:</a:t>
            </a:r>
          </a:p>
          <a:p>
            <a:r>
              <a:rPr lang="en-US" sz="2000" dirty="0"/>
              <a:t>Create 48 decision variables.</a:t>
            </a:r>
          </a:p>
          <a:p>
            <a:r>
              <a:rPr lang="en-US" sz="2000" dirty="0"/>
              <a:t>12 decision variables for each group.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3CB69EA-3A06-7340-861D-30FF1B736C31}"/>
              </a:ext>
            </a:extLst>
          </p:cNvPr>
          <p:cNvSpPr txBox="1">
            <a:spLocks/>
          </p:cNvSpPr>
          <p:nvPr/>
        </p:nvSpPr>
        <p:spPr>
          <a:xfrm>
            <a:off x="838200" y="3603812"/>
            <a:ext cx="10515600" cy="16719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400" dirty="0"/>
              <a:t>Constraints :</a:t>
            </a:r>
          </a:p>
          <a:p>
            <a:r>
              <a:rPr lang="en-US" sz="2000" dirty="0"/>
              <a:t>Group Size should be equal to 3. </a:t>
            </a:r>
          </a:p>
          <a:p>
            <a:r>
              <a:rPr lang="en-US" sz="2000" dirty="0"/>
              <a:t>One student per group.</a:t>
            </a:r>
          </a:p>
          <a:p>
            <a:r>
              <a:rPr lang="en-US" sz="2000" dirty="0"/>
              <a:t>Average group experience must be above 20 per group.</a:t>
            </a:r>
          </a:p>
          <a:p>
            <a:r>
              <a:rPr lang="en-US" sz="2000" dirty="0"/>
              <a:t>Average Academic background value must be above 1.4 per group.</a:t>
            </a:r>
          </a:p>
          <a:p>
            <a:r>
              <a:rPr lang="en-US" sz="2000" dirty="0"/>
              <a:t>Average GPA per group must be 10.6</a:t>
            </a:r>
            <a:r>
              <a:rPr lang="en-US" sz="2400" dirty="0"/>
              <a:t>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E4A01B7-C5AC-D045-9E8E-DB3EEC03077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7447" y="5865906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3335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425"/>
    </mc:Choice>
    <mc:Fallback xmlns="">
      <p:transition spd="slow" advTm="60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GROUPS FORMED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BBBCC90D-34DA-7E46-8A4E-858E31BC63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4258" y="1479558"/>
            <a:ext cx="7760141" cy="482696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F2A1801-E5E1-5F42-A5A4-98A21D9E10E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152880" y="1725840"/>
              <a:ext cx="6081480" cy="39621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F2A1801-E5E1-5F42-A5A4-98A21D9E10E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43520" y="1716480"/>
                <a:ext cx="6100200" cy="398088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3818C5F-0308-5346-97F1-AD1D463AB9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78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810"/>
    </mc:Choice>
    <mc:Fallback xmlns="">
      <p:transition spd="slow" advTm="31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|0.6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8.3|5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8.7|9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3319</TotalTime>
  <Words>335</Words>
  <Application>Microsoft Macintosh PowerPoint</Application>
  <PresentationFormat>Widescreen</PresentationFormat>
  <Paragraphs>113</Paragraphs>
  <Slides>14</Slides>
  <Notes>12</Notes>
  <HiddenSlides>0</HiddenSlides>
  <MMClips>14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PowerPoint Presentation</vt:lpstr>
      <vt:lpstr>Quantitative Management Modeling Final Exam </vt:lpstr>
      <vt:lpstr>OBJECTIVE</vt:lpstr>
      <vt:lpstr>ASSUMPTIONS</vt:lpstr>
      <vt:lpstr>CHOICE OF FACTORS</vt:lpstr>
      <vt:lpstr>MEASURES AND DATA COLLECTION</vt:lpstr>
      <vt:lpstr> DATA (GENERATED RANDOMLY)</vt:lpstr>
      <vt:lpstr>Objective Function: Maximize the GPA factor. </vt:lpstr>
      <vt:lpstr> GROUPS FORMED</vt:lpstr>
      <vt:lpstr>GROUPS BASED ON GPA</vt:lpstr>
      <vt:lpstr>GROUPS BASED ON EXPERIENCE</vt:lpstr>
      <vt:lpstr>GROUPS BASED ON ACADEMIC BACKGROUND</vt:lpstr>
      <vt:lpstr>LIMITATIONS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Louis, Robert</dc:creator>
  <cp:lastModifiedBy>Rakhee Moolchandani</cp:lastModifiedBy>
  <cp:revision>156</cp:revision>
  <cp:lastPrinted>2018-02-12T16:14:28Z</cp:lastPrinted>
  <dcterms:created xsi:type="dcterms:W3CDTF">2017-12-13T15:54:12Z</dcterms:created>
  <dcterms:modified xsi:type="dcterms:W3CDTF">2020-12-15T06:00:14Z</dcterms:modified>
</cp:coreProperties>
</file>

<file path=docProps/thumbnail.jpeg>
</file>